
<file path=[Content_Types].xml><?xml version="1.0" encoding="utf-8"?>
<Types xmlns="http://schemas.openxmlformats.org/package/2006/content-types">
  <Default Extension="png" ContentType="image/png"/>
  <Default Extension="jpeg" ContentType="image/jpeg"/>
  <Default Extension="m4a" ContentType="audio/mp4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slideLayouts/slideLayout17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autoCompressPictures="0">
  <p:sldMasterIdLst>
    <p:sldMasterId id="2147483648" r:id="rId1"/>
  </p:sldMasterIdLst>
  <p:sldIdLst>
    <p:sldId id="256" r:id="rId2"/>
    <p:sldId id="355" r:id="rId3"/>
    <p:sldId id="368" r:id="rId4"/>
    <p:sldId id="369" r:id="rId5"/>
    <p:sldId id="370" r:id="rId6"/>
    <p:sldId id="371" r:id="rId7"/>
    <p:sldId id="372" r:id="rId8"/>
    <p:sldId id="325" r:id="rId9"/>
  </p:sldIdLst>
  <p:sldSz cx="12192000" cy="6858000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horzBarState="maximized">
    <p:restoredLeft sz="15018" autoAdjust="0"/>
    <p:restoredTop sz="94660"/>
  </p:normalViewPr>
  <p:slideViewPr>
    <p:cSldViewPr snapToGrid="0">
      <p:cViewPr>
        <p:scale>
          <a:sx n="100" d="100"/>
          <a:sy n="100" d="100"/>
        </p:scale>
        <p:origin x="990" y="408"/>
      </p:cViewPr>
      <p:guideLst/>
    </p:cSldViewPr>
  </p:slideViewPr>
  <p:notesTextViewPr>
    <p:cViewPr>
      <p:scale>
        <a:sx n="3" d="2"/>
        <a:sy n="3" d="2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tableStyles" Target="tableStyle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theme" Target="theme/theme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viewProps" Target="viewProps.xml"/><Relationship Id="rId5" Type="http://schemas.openxmlformats.org/officeDocument/2006/relationships/slide" Target="slides/slide4.xml"/><Relationship Id="rId10" Type="http://schemas.openxmlformats.org/officeDocument/2006/relationships/presProps" Target="presProps.xml"/><Relationship Id="rId4" Type="http://schemas.openxmlformats.org/officeDocument/2006/relationships/slide" Target="slides/slide3.xml"/><Relationship Id="rId9" Type="http://schemas.openxmlformats.org/officeDocument/2006/relationships/slide" Target="slides/slide8.xml"/></Relationships>
</file>

<file path=ppt/media/image1.jpe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media1.m4a>
</file>

<file path=ppt/media/media2.m4a>
</file>

<file path=ppt/media/media3.m4a>
</file>

<file path=ppt/media/media4.m4a>
</file>

<file path=ppt/media/media5.m4a>
</file>

<file path=ppt/media/media6.m4a>
</file>

<file path=ppt/media/media7.m4a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51012" y="609601"/>
            <a:ext cx="8676222" cy="3200400"/>
          </a:xfrm>
        </p:spPr>
        <p:txBody>
          <a:bodyPr anchor="b">
            <a:normAutofit/>
          </a:bodyPr>
          <a:lstStyle>
            <a:lvl1pPr algn="ctr">
              <a:defRPr sz="4800">
                <a:effectLst>
                  <a:glow rad="38100">
                    <a:schemeClr val="bg1">
                      <a:lumMod val="65000"/>
                      <a:lumOff val="35000"/>
                      <a:alpha val="50000"/>
                    </a:schemeClr>
                  </a:glow>
                  <a:outerShdw blurRad="28575" dist="31750" dir="1320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751012" y="3886200"/>
            <a:ext cx="8676222" cy="1905000"/>
          </a:xfrm>
        </p:spPr>
        <p:txBody>
          <a:bodyPr anchor="t">
            <a:normAutofit/>
          </a:bodyPr>
          <a:lstStyle>
            <a:lvl1pPr marL="0" indent="0" algn="ctr">
              <a:buNone/>
              <a:defRPr sz="21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Panoramic 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3" y="4732865"/>
            <a:ext cx="9906000" cy="566738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1979612" y="932112"/>
            <a:ext cx="8225944" cy="3164976"/>
          </a:xfrm>
          <a:prstGeom prst="roundRect">
            <a:avLst>
              <a:gd name="adj" fmla="val 4380"/>
            </a:avLst>
          </a:prstGeo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446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3" y="5299603"/>
            <a:ext cx="9906000" cy="493712"/>
          </a:xfrm>
        </p:spPr>
        <p:txBody>
          <a:bodyPr>
            <a:normAutofit/>
          </a:bodyPr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itle and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3124199"/>
          </a:xfrm>
        </p:spPr>
        <p:txBody>
          <a:bodyPr anchor="ctr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ctr">
            <a:normAutofit/>
          </a:bodyPr>
          <a:lstStyle>
            <a:lvl1pPr marL="0" indent="0" algn="l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solidFill>
                  <a:schemeClr val="tx1"/>
                </a:soli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674812" y="3352800"/>
            <a:ext cx="8839202" cy="381000"/>
          </a:xfrm>
        </p:spPr>
        <p:txBody>
          <a:bodyPr anchor="ctr"/>
          <a:lstStyle>
            <a:lvl1pPr marL="0" indent="0">
              <a:buFontTx/>
              <a:buNone/>
              <a:defRPr/>
            </a:lvl1pPr>
            <a:lvl2pPr marL="457200" indent="0">
              <a:buFontTx/>
              <a:buNone/>
              <a:defRPr/>
            </a:lvl2pPr>
            <a:lvl3pPr marL="914400" indent="0">
              <a:buFontTx/>
              <a:buNone/>
              <a:defRPr/>
            </a:lvl3pPr>
            <a:lvl4pPr marL="1371600" indent="0">
              <a:buFontTx/>
              <a:buNone/>
              <a:defRPr/>
            </a:lvl4pPr>
            <a:lvl5pPr marL="1828800" indent="0">
              <a:buFontTx/>
              <a:buNone/>
              <a:defRPr/>
            </a:lvl5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buNone/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3308581"/>
            <a:ext cx="9906000" cy="1468800"/>
          </a:xfrm>
        </p:spPr>
        <p:txBody>
          <a:bodyPr anchor="b">
            <a:normAutofit/>
          </a:bodyPr>
          <a:lstStyle>
            <a:lvl1pPr algn="l">
              <a:defRPr sz="32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0" y="4777381"/>
            <a:ext cx="9906001" cy="860400"/>
          </a:xfrm>
        </p:spPr>
        <p:txBody>
          <a:bodyPr vert="horz" lIns="91440" tIns="45720" rIns="91440" bIns="45720" rtlCol="0" anchor="t">
            <a:normAutofit/>
          </a:bodyPr>
          <a:lstStyle>
            <a:lvl1pPr>
              <a:defRPr lang="en-US"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pPr marL="0" lvl="0" indent="0">
              <a:buNone/>
            </a:pPr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Quote Name Card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" name="TextBox 13"/>
          <p:cNvSpPr txBox="1"/>
          <p:nvPr/>
        </p:nvSpPr>
        <p:spPr>
          <a:xfrm>
            <a:off x="836612" y="786824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/>
            <a:r>
              <a:rPr lang="en-US" sz="8000" dirty="0">
                <a:solidFill>
                  <a:schemeClr val="accent1"/>
                </a:solidFill>
              </a:rPr>
              <a:t>“</a:t>
            </a:r>
          </a:p>
        </p:txBody>
      </p:sp>
      <p:sp>
        <p:nvSpPr>
          <p:cNvPr id="15" name="TextBox 14"/>
          <p:cNvSpPr txBox="1"/>
          <p:nvPr/>
        </p:nvSpPr>
        <p:spPr>
          <a:xfrm>
            <a:off x="10437812" y="2743200"/>
            <a:ext cx="609600" cy="58477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>
              <a:spcBef>
                <a:spcPct val="0"/>
              </a:spcBef>
              <a:buNone/>
              <a:defRPr sz="3200" b="0" cap="all">
                <a:ln w="3175" cmpd="sng">
                  <a:noFill/>
                </a:ln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  <a:lvl2pPr>
              <a:defRPr>
                <a:solidFill>
                  <a:schemeClr val="tx2"/>
                </a:solidFill>
              </a:defRPr>
            </a:lvl2pPr>
            <a:lvl3pPr>
              <a:defRPr>
                <a:solidFill>
                  <a:schemeClr val="tx2"/>
                </a:solidFill>
              </a:defRPr>
            </a:lvl3pPr>
            <a:lvl4pPr>
              <a:defRPr>
                <a:solidFill>
                  <a:schemeClr val="tx2"/>
                </a:solidFill>
              </a:defRPr>
            </a:lvl4pPr>
            <a:lvl5pPr>
              <a:defRPr>
                <a:solidFill>
                  <a:schemeClr val="tx2"/>
                </a:solidFill>
              </a:defRPr>
            </a:lvl5pPr>
            <a:lvl6pPr>
              <a:defRPr>
                <a:solidFill>
                  <a:schemeClr val="tx2"/>
                </a:solidFill>
              </a:defRPr>
            </a:lvl6pPr>
            <a:lvl7pPr>
              <a:defRPr>
                <a:solidFill>
                  <a:schemeClr val="tx2"/>
                </a:solidFill>
              </a:defRPr>
            </a:lvl7pPr>
            <a:lvl8pPr>
              <a:defRPr>
                <a:solidFill>
                  <a:schemeClr val="tx2"/>
                </a:solidFill>
              </a:defRPr>
            </a:lvl8pPr>
            <a:lvl9pPr>
              <a:defRPr>
                <a:solidFill>
                  <a:schemeClr val="tx2"/>
                </a:solidFill>
              </a:defRPr>
            </a:lvl9pPr>
          </a:lstStyle>
          <a:p>
            <a:pPr lvl="0" algn="r"/>
            <a:r>
              <a:rPr lang="en-US" sz="8000" dirty="0">
                <a:solidFill>
                  <a:schemeClr val="accent1"/>
                </a:solidFill>
              </a:rPr>
              <a:t>”</a:t>
            </a:r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446213" y="609601"/>
            <a:ext cx="9296398" cy="2743199"/>
          </a:xfrm>
        </p:spPr>
        <p:txBody>
          <a:bodyPr anchor="ctr">
            <a:normAutofit/>
          </a:bodyPr>
          <a:lstStyle>
            <a:lvl1pPr algn="l">
              <a:defRPr sz="3200" b="0" cap="all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886200"/>
            <a:ext cx="9906000" cy="8890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4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775200"/>
            <a:ext cx="9906000" cy="10160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>
  <p:cSld name="True or Fals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2" y="609601"/>
            <a:ext cx="9905999" cy="2743199"/>
          </a:xfrm>
        </p:spPr>
        <p:txBody>
          <a:bodyPr vert="horz" lIns="91440" tIns="45720" rIns="91440" bIns="45720" rtlCol="0" anchor="ctr">
            <a:normAutofit/>
          </a:bodyPr>
          <a:lstStyle>
            <a:lvl1pPr>
              <a:defRPr lang="en-US" b="0" dirty="0"/>
            </a:lvl1pPr>
          </a:lstStyle>
          <a:p>
            <a:pPr marL="0" lvl="0"/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ext Placeholder 9"/>
          <p:cNvSpPr>
            <a:spLocks noGrp="1"/>
          </p:cNvSpPr>
          <p:nvPr>
            <p:ph type="body" sz="quarter" idx="13"/>
          </p:nvPr>
        </p:nvSpPr>
        <p:spPr>
          <a:xfrm>
            <a:off x="1141412" y="3505200"/>
            <a:ext cx="9906000" cy="838200"/>
          </a:xfrm>
        </p:spPr>
        <p:txBody>
          <a:bodyPr vert="horz" lIns="91440" tIns="45720" rIns="91440" bIns="45720" rtlCol="0" anchor="b">
            <a:normAutofit/>
          </a:bodyPr>
          <a:lstStyle>
            <a:lvl1pPr>
              <a:buNone/>
              <a:defRPr lang="en-US" sz="2800" b="0" cap="all" dirty="0">
                <a:ln w="3175" cmpd="sng">
                  <a:noFill/>
                </a:ln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  <a:effectLst>
                  <a:glow rad="38100">
                    <a:schemeClr val="bg1">
                      <a:lumMod val="65000"/>
                      <a:lumOff val="35000"/>
                      <a:alpha val="40000"/>
                    </a:schemeClr>
                  </a:glow>
                  <a:outerShdw blurRad="28575" dist="38100" dir="14040000" algn="tl" rotWithShape="0">
                    <a:srgbClr val="000000">
                      <a:alpha val="25000"/>
                    </a:srgbClr>
                  </a:outerShdw>
                </a:effectLst>
              </a:defRPr>
            </a:lvl1pPr>
          </a:lstStyle>
          <a:p>
            <a:pPr marL="0" lvl="0">
              <a:spcBef>
                <a:spcPct val="0"/>
              </a:spcBef>
              <a:buNone/>
            </a:pPr>
            <a:r>
              <a:rPr lang="en-US"/>
              <a:t>Edit Master text styles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1" y="4343400"/>
            <a:ext cx="9906000" cy="1447800"/>
          </a:xfrm>
        </p:spPr>
        <p:txBody>
          <a:bodyPr anchor="t">
            <a:normAutofit/>
          </a:bodyPr>
          <a:lstStyle>
            <a:lvl1pPr marL="0" indent="0" algn="l">
              <a:buNone/>
              <a:defRPr sz="18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17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836898" y="609599"/>
            <a:ext cx="2210514" cy="5181601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1141412" y="609600"/>
            <a:ext cx="7543800" cy="5181600"/>
          </a:xfrm>
        </p:spPr>
        <p:txBody>
          <a:bodyPr vert="eaVert" anchor="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 anchor="ctr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51013" y="3308581"/>
            <a:ext cx="8686800" cy="1468800"/>
          </a:xfrm>
        </p:spPr>
        <p:txBody>
          <a:bodyPr anchor="b"/>
          <a:lstStyle>
            <a:lvl1pPr algn="r">
              <a:defRPr sz="4000" b="0" cap="all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751011" y="4777381"/>
            <a:ext cx="8686801" cy="860400"/>
          </a:xfrm>
        </p:spPr>
        <p:txBody>
          <a:bodyPr anchor="t">
            <a:normAutofit/>
          </a:bodyPr>
          <a:lstStyle>
            <a:lvl1pPr marL="0" indent="0" algn="r">
              <a:buNone/>
              <a:defRPr sz="2000">
                <a:gradFill flip="none" rotWithShape="1">
                  <a:gsLst>
                    <a:gs pos="0">
                      <a:schemeClr val="tx1"/>
                    </a:gs>
                    <a:gs pos="100000">
                      <a:schemeClr val="tx1">
                        <a:lumMod val="75000"/>
                      </a:schemeClr>
                    </a:gs>
                  </a:gsLst>
                  <a:lin ang="5400000" scaled="0"/>
                  <a:tileRect/>
                </a:gra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1141412" y="2666999"/>
            <a:ext cx="4876800" cy="3124201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0612" y="2667000"/>
            <a:ext cx="4876800" cy="3124200"/>
          </a:xfrm>
        </p:spPr>
        <p:txBody>
          <a:bodyPr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429280" y="2658533"/>
            <a:ext cx="4588931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1141412" y="3243262"/>
            <a:ext cx="4876800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443133" y="2667000"/>
            <a:ext cx="4604280" cy="576262"/>
          </a:xfrm>
        </p:spPr>
        <p:txBody>
          <a:bodyPr anchor="b">
            <a:noAutofit/>
          </a:bodyPr>
          <a:lstStyle>
            <a:lvl1pPr marL="0" indent="0">
              <a:buNone/>
              <a:defRPr sz="2800" b="0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0612" y="3243262"/>
            <a:ext cx="4876801" cy="2547937"/>
          </a:xfrm>
        </p:spPr>
        <p:txBody>
          <a:bodyPr anchor="t">
            <a:normAutofit/>
          </a:bodyPr>
          <a:lstStyle>
            <a:lvl1pPr>
              <a:defRPr sz="1800"/>
            </a:lvl1pPr>
            <a:lvl2pPr>
              <a:defRPr sz="1600"/>
            </a:lvl2pPr>
            <a:lvl3pPr>
              <a:defRPr sz="1400"/>
            </a:lvl3pPr>
            <a:lvl4pPr>
              <a:defRPr sz="1200"/>
            </a:lvl4pPr>
            <a:lvl5pPr>
              <a:defRPr sz="1200"/>
            </a:lvl5pPr>
            <a:lvl6pPr>
              <a:defRPr sz="1200"/>
            </a:lvl6pPr>
            <a:lvl7pPr>
              <a:defRPr sz="1200"/>
            </a:lvl7pPr>
            <a:lvl8pPr>
              <a:defRPr sz="1200"/>
            </a:lvl8pPr>
            <a:lvl9pPr>
              <a:defRPr sz="12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3549121" cy="1371600"/>
          </a:xfrm>
        </p:spPr>
        <p:txBody>
          <a:bodyPr anchor="b">
            <a:normAutofit/>
          </a:bodyPr>
          <a:lstStyle>
            <a:lvl1pPr algn="l">
              <a:defRPr sz="24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03812" y="609601"/>
            <a:ext cx="5943601" cy="5181600"/>
          </a:xfrm>
        </p:spPr>
        <p:txBody>
          <a:bodyPr anchor="ctr">
            <a:normAutofit/>
          </a:bodyPr>
          <a:lstStyle>
            <a:lvl1pPr>
              <a:defRPr sz="2000"/>
            </a:lvl1pPr>
            <a:lvl2pPr>
              <a:defRPr sz="1800"/>
            </a:lvl2pPr>
            <a:lvl3pPr>
              <a:defRPr sz="1600"/>
            </a:lvl3pPr>
            <a:lvl4pPr>
              <a:defRPr sz="1400"/>
            </a:lvl4pPr>
            <a:lvl5pPr>
              <a:defRPr sz="1400"/>
            </a:lvl5pPr>
            <a:lvl6pPr>
              <a:defRPr sz="1400"/>
            </a:lvl6pPr>
            <a:lvl7pPr>
              <a:defRPr sz="1400"/>
            </a:lvl7pPr>
            <a:lvl8pPr>
              <a:defRPr sz="1400"/>
            </a:lvl8pPr>
            <a:lvl9pPr>
              <a:defRPr sz="14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3549121" cy="1828800"/>
          </a:xfrm>
        </p:spPr>
        <p:txBody>
          <a:bodyPr>
            <a:normAutofit/>
          </a:bodyPr>
          <a:lstStyle>
            <a:lvl1pPr marL="0" indent="0">
              <a:buNone/>
              <a:defRPr sz="16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141411" y="1600200"/>
            <a:ext cx="5334001" cy="1371600"/>
          </a:xfrm>
        </p:spPr>
        <p:txBody>
          <a:bodyPr anchor="b">
            <a:normAutofit/>
          </a:bodyPr>
          <a:lstStyle>
            <a:lvl1pPr algn="l">
              <a:defRPr sz="2800" b="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4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7433733" y="-18288"/>
            <a:ext cx="3276599" cy="6903720"/>
          </a:xfrm>
          <a:ln w="38100">
            <a:gradFill flip="none" rotWithShape="1">
              <a:gsLst>
                <a:gs pos="0">
                  <a:schemeClr val="bg2"/>
                </a:gs>
                <a:gs pos="100000">
                  <a:schemeClr val="bg2">
                    <a:lumMod val="75000"/>
                  </a:schemeClr>
                </a:gs>
              </a:gsLst>
              <a:lin ang="5400000" scaled="0"/>
              <a:tileRect/>
            </a:gradFill>
          </a:ln>
          <a:effectLst>
            <a:innerShdw blurRad="57150" dist="38100" dir="10800000">
              <a:srgbClr val="000000">
                <a:alpha val="70000"/>
              </a:srgbClr>
            </a:innerShdw>
          </a:effectLst>
        </p:spPr>
        <p:txBody>
          <a:bodyPr anchor="t">
            <a:normAutofit/>
          </a:bodyPr>
          <a:lstStyle>
            <a:lvl1pPr marL="0" indent="0" algn="ctr">
              <a:buNone/>
              <a:defRPr sz="1600"/>
            </a:lvl1pPr>
            <a:lvl2pPr marL="457200" indent="0">
              <a:buNone/>
              <a:defRPr sz="1600"/>
            </a:lvl2pPr>
            <a:lvl3pPr marL="914400" indent="0">
              <a:buNone/>
              <a:defRPr sz="1600"/>
            </a:lvl3pPr>
            <a:lvl4pPr marL="1371600" indent="0">
              <a:buNone/>
              <a:defRPr sz="1600"/>
            </a:lvl4pPr>
            <a:lvl5pPr marL="1828800" indent="0">
              <a:buNone/>
              <a:defRPr sz="1600"/>
            </a:lvl5pPr>
            <a:lvl6pPr marL="2286000" indent="0">
              <a:buNone/>
              <a:defRPr sz="1600"/>
            </a:lvl6pPr>
            <a:lvl7pPr marL="2743200" indent="0">
              <a:buNone/>
              <a:defRPr sz="1600"/>
            </a:lvl7pPr>
            <a:lvl8pPr marL="3200400" indent="0">
              <a:buNone/>
              <a:defRPr sz="1600"/>
            </a:lvl8pPr>
            <a:lvl9pPr marL="3657600" indent="0">
              <a:buNone/>
              <a:defRPr sz="16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141411" y="2971800"/>
            <a:ext cx="5334001" cy="1828800"/>
          </a:xfrm>
        </p:spPr>
        <p:txBody>
          <a:bodyPr>
            <a:normAutofit/>
          </a:bodyPr>
          <a:lstStyle>
            <a:lvl1pPr marL="0" indent="0">
              <a:buNone/>
              <a:defRPr sz="18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>
          <a:xfrm>
            <a:off x="6399212" y="5883275"/>
            <a:ext cx="914400" cy="365125"/>
          </a:xfrm>
        </p:spPr>
        <p:txBody>
          <a:bodyPr/>
          <a:lstStyle/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>
          <a:xfrm>
            <a:off x="1141412" y="5883275"/>
            <a:ext cx="5105400" cy="365125"/>
          </a:xfrm>
        </p:spPr>
        <p:txBody>
          <a:bodyPr/>
          <a:lstStyle/>
          <a:p>
            <a:endParaRPr lang="en-US" dirty="0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10742612" y="5883275"/>
            <a:ext cx="322567" cy="365125"/>
          </a:xfrm>
        </p:spPr>
        <p:txBody>
          <a:bodyPr/>
          <a:lstStyle/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18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slideLayout" Target="../slideLayouts/slideLayout17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1141413" y="609600"/>
            <a:ext cx="9905998" cy="1905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1141413" y="2666999"/>
            <a:ext cx="9905998" cy="3124201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837612" y="5883275"/>
            <a:ext cx="1600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B61BEF0D-F0BB-DE4B-95CE-6DB70DBA9567}" type="datetimeFigureOut">
              <a:rPr lang="en-US" dirty="0"/>
              <a:pPr/>
              <a:t>9/21/2020</a:t>
            </a:fld>
            <a:endParaRPr lang="en-US" dirty="0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1141412" y="5883275"/>
            <a:ext cx="7543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endParaRPr lang="en-US" dirty="0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10514012" y="5883275"/>
            <a:ext cx="551167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900" b="1" i="0">
                <a:solidFill>
                  <a:schemeClr val="tx1">
                    <a:lumMod val="75000"/>
                  </a:schemeClr>
                </a:solidFill>
                <a:effectLst>
                  <a:outerShdw blurRad="50800" dist="38100" dir="2700000" algn="tl" rotWithShape="0">
                    <a:srgbClr val="000000">
                      <a:alpha val="43000"/>
                    </a:srgbClr>
                  </a:outerShdw>
                </a:effectLst>
                <a:latin typeface="+mn-lt"/>
              </a:defRPr>
            </a:lvl1pPr>
          </a:lstStyle>
          <a:p>
            <a:fld id="{D57F1E4F-1CFF-5643-939E-217C01CDF565}" type="slidenum">
              <a:rPr lang="en-US" dirty="0"/>
              <a:pPr/>
              <a:t>‹#›</a:t>
            </a:fld>
            <a:endParaRPr lang="en-US" dirty="0"/>
          </a:p>
        </p:txBody>
      </p:sp>
    </p:spTree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61" r:id="rId9"/>
    <p:sldLayoutId id="2147483657" r:id="rId10"/>
    <p:sldLayoutId id="2147483663" r:id="rId11"/>
    <p:sldLayoutId id="2147483664" r:id="rId12"/>
    <p:sldLayoutId id="2147483665" r:id="rId13"/>
    <p:sldLayoutId id="2147483666" r:id="rId14"/>
    <p:sldLayoutId id="2147483667" r:id="rId15"/>
    <p:sldLayoutId id="2147483658" r:id="rId16"/>
    <p:sldLayoutId id="2147483659" r:id="rId17"/>
  </p:sldLayoutIdLst>
  <p:txStyles>
    <p:titleStyle>
      <a:lvl1pPr algn="l" defTabSz="457200" rtl="0" eaLnBrk="1" latinLnBrk="0" hangingPunct="1">
        <a:spcBef>
          <a:spcPct val="0"/>
        </a:spcBef>
        <a:buNone/>
        <a:defRPr sz="3200" kern="1200" cap="all">
          <a:ln w="3175" cmpd="sng">
            <a:noFill/>
          </a:ln>
          <a:gradFill flip="none" rotWithShape="1">
            <a:gsLst>
              <a:gs pos="0">
                <a:schemeClr val="tx1"/>
              </a:gs>
              <a:gs pos="100000">
                <a:schemeClr val="tx1">
                  <a:lumMod val="6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65000"/>
                <a:lumOff val="35000"/>
                <a:alpha val="40000"/>
              </a:schemeClr>
            </a:glow>
            <a:outerShdw blurRad="28575" dist="38100" dir="14040000" algn="tl" rotWithShape="0">
              <a:srgbClr val="000000">
                <a:alpha val="25000"/>
              </a:srgbClr>
            </a:outerShdw>
          </a:effectLst>
          <a:latin typeface="+mj-lt"/>
          <a:ea typeface="+mj-ea"/>
          <a:cs typeface="+mj-cs"/>
        </a:defRPr>
      </a:lvl1pPr>
      <a:lvl2pPr eaLnBrk="1" hangingPunct="1">
        <a:defRPr>
          <a:solidFill>
            <a:schemeClr val="tx2"/>
          </a:solidFill>
        </a:defRPr>
      </a:lvl2pPr>
      <a:lvl3pPr eaLnBrk="1" hangingPunct="1">
        <a:defRPr>
          <a:solidFill>
            <a:schemeClr val="tx2"/>
          </a:solidFill>
        </a:defRPr>
      </a:lvl3pPr>
      <a:lvl4pPr eaLnBrk="1" hangingPunct="1">
        <a:defRPr>
          <a:solidFill>
            <a:schemeClr val="tx2"/>
          </a:solidFill>
        </a:defRPr>
      </a:lvl4pPr>
      <a:lvl5pPr eaLnBrk="1" hangingPunct="1">
        <a:defRPr>
          <a:solidFill>
            <a:schemeClr val="tx2"/>
          </a:solidFill>
        </a:defRPr>
      </a:lvl5pPr>
      <a:lvl6pPr eaLnBrk="1" hangingPunct="1">
        <a:defRPr>
          <a:solidFill>
            <a:schemeClr val="tx2"/>
          </a:solidFill>
        </a:defRPr>
      </a:lvl6pPr>
      <a:lvl7pPr eaLnBrk="1" hangingPunct="1">
        <a:defRPr>
          <a:solidFill>
            <a:schemeClr val="tx2"/>
          </a:solidFill>
        </a:defRPr>
      </a:lvl7pPr>
      <a:lvl8pPr eaLnBrk="1" hangingPunct="1">
        <a:defRPr>
          <a:solidFill>
            <a:schemeClr val="tx2"/>
          </a:solidFill>
        </a:defRPr>
      </a:lvl8pPr>
      <a:lvl9pPr eaLnBrk="1" hangingPunct="1">
        <a:defRPr>
          <a:solidFill>
            <a:schemeClr val="tx2"/>
          </a:solidFill>
        </a:defRPr>
      </a:lvl9pPr>
    </p:titleStyle>
    <p:bodyStyle>
      <a:lvl1pPr marL="2857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20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8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2pPr>
      <a:lvl3pPr marL="1200150" indent="-2857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6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3pPr>
      <a:lvl4pPr marL="15430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4pPr>
      <a:lvl5pPr marL="2000250" indent="-17145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4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spcAft>
          <a:spcPts val="600"/>
        </a:spcAft>
        <a:buClr>
          <a:schemeClr val="tx1"/>
        </a:buClr>
        <a:buSzPct val="100000"/>
        <a:buFont typeface="Arial"/>
        <a:buChar char="•"/>
        <a:defRPr sz="1200" kern="1200" cap="small">
          <a:gradFill flip="none" rotWithShape="1">
            <a:gsLst>
              <a:gs pos="0">
                <a:schemeClr val="tx1"/>
              </a:gs>
              <a:gs pos="100000">
                <a:schemeClr val="tx1">
                  <a:lumMod val="75000"/>
                </a:schemeClr>
              </a:gs>
            </a:gsLst>
            <a:lin ang="5580000" scaled="0"/>
            <a:tileRect/>
          </a:gradFill>
          <a:effectLst>
            <a:glow rad="38100">
              <a:schemeClr val="bg1">
                <a:lumMod val="50000"/>
                <a:lumOff val="50000"/>
                <a:alpha val="20000"/>
              </a:schemeClr>
            </a:glow>
            <a:outerShdw blurRad="44450" dist="12700" dir="13860000" algn="tl" rotWithShape="0">
              <a:srgbClr val="000000">
                <a:alpha val="20000"/>
              </a:srgbClr>
            </a:outerShdw>
          </a:effectLst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1.xml"/><Relationship Id="rId2" Type="http://schemas.openxmlformats.org/officeDocument/2006/relationships/audio" Target="../media/media1.m4a"/><Relationship Id="rId1" Type="http://schemas.microsoft.com/office/2007/relationships/media" Target="../media/media1.m4a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2.m4a"/><Relationship Id="rId1" Type="http://schemas.microsoft.com/office/2007/relationships/media" Target="../media/media2.m4a"/><Relationship Id="rId5" Type="http://schemas.openxmlformats.org/officeDocument/2006/relationships/image" Target="../media/image2.png"/><Relationship Id="rId4" Type="http://schemas.openxmlformats.org/officeDocument/2006/relationships/image" Target="../media/image3.png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3.m4a"/><Relationship Id="rId1" Type="http://schemas.microsoft.com/office/2007/relationships/media" Target="../media/media3.m4a"/><Relationship Id="rId5" Type="http://schemas.openxmlformats.org/officeDocument/2006/relationships/image" Target="../media/image2.png"/><Relationship Id="rId4" Type="http://schemas.openxmlformats.org/officeDocument/2006/relationships/image" Target="../media/image4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4.m4a"/><Relationship Id="rId1" Type="http://schemas.microsoft.com/office/2007/relationships/media" Target="../media/media4.m4a"/><Relationship Id="rId5" Type="http://schemas.openxmlformats.org/officeDocument/2006/relationships/image" Target="../media/image2.png"/><Relationship Id="rId4" Type="http://schemas.openxmlformats.org/officeDocument/2006/relationships/image" Target="../media/image5.pn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5.m4a"/><Relationship Id="rId1" Type="http://schemas.microsoft.com/office/2007/relationships/media" Target="../media/media5.m4a"/><Relationship Id="rId5" Type="http://schemas.openxmlformats.org/officeDocument/2006/relationships/image" Target="../media/image2.png"/><Relationship Id="rId4" Type="http://schemas.openxmlformats.org/officeDocument/2006/relationships/image" Target="../media/image6.pn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6.m4a"/><Relationship Id="rId1" Type="http://schemas.microsoft.com/office/2007/relationships/media" Target="../media/media6.m4a"/><Relationship Id="rId5" Type="http://schemas.openxmlformats.org/officeDocument/2006/relationships/image" Target="../media/image2.png"/><Relationship Id="rId4" Type="http://schemas.openxmlformats.org/officeDocument/2006/relationships/image" Target="../media/image7.png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slideLayout" Target="../slideLayouts/slideLayout2.xml"/><Relationship Id="rId2" Type="http://schemas.openxmlformats.org/officeDocument/2006/relationships/audio" Target="../media/media7.m4a"/><Relationship Id="rId1" Type="http://schemas.microsoft.com/office/2007/relationships/media" Target="../media/media7.m4a"/><Relationship Id="rId5" Type="http://schemas.openxmlformats.org/officeDocument/2006/relationships/image" Target="../media/image2.png"/><Relationship Id="rId4" Type="http://schemas.openxmlformats.org/officeDocument/2006/relationships/image" Target="../media/image8.png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hyperlink" Target="https://www.desmos.com/" TargetMode="Externa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5E4043E2-B1DB-46FB-B516-0B31C0B44ADE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757889" y="1387573"/>
            <a:ext cx="8676222" cy="1905000"/>
          </a:xfrm>
        </p:spPr>
        <p:txBody>
          <a:bodyPr/>
          <a:lstStyle/>
          <a:p>
            <a:r>
              <a:rPr lang="en-US" dirty="0"/>
              <a:t>Logarithms</a:t>
            </a:r>
            <a:br>
              <a:rPr lang="en-US" dirty="0"/>
            </a:br>
            <a:r>
              <a:rPr lang="en-US" sz="2000" dirty="0"/>
              <a:t>Part 1</a:t>
            </a:r>
            <a:br>
              <a:rPr lang="en-US" dirty="0"/>
            </a:br>
            <a:endParaRPr lang="en-US" sz="2000" dirty="0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3C2F3391-00FF-4187-B96D-46DC116A4303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757889" y="3469441"/>
            <a:ext cx="8676222" cy="1905000"/>
          </a:xfrm>
        </p:spPr>
        <p:txBody>
          <a:bodyPr/>
          <a:lstStyle/>
          <a:p>
            <a:r>
              <a:rPr lang="en-US" dirty="0"/>
              <a:t>RCET 0264 Introductory Calculus</a:t>
            </a:r>
          </a:p>
          <a:p>
            <a:r>
              <a:rPr lang="en-US" dirty="0"/>
              <a:t>Tim Leishman</a:t>
            </a:r>
          </a:p>
        </p:txBody>
      </p:sp>
      <p:pic>
        <p:nvPicPr>
          <p:cNvPr id="5" name="Audio 4">
            <a:hlinkClick r:id="" action="ppaction://media"/>
            <a:extLst>
              <a:ext uri="{FF2B5EF4-FFF2-40B4-BE49-F238E27FC236}">
                <a16:creationId xmlns:a16="http://schemas.microsoft.com/office/drawing/2014/main" id="{77A68AEB-1D26-4D6F-B299-7A2E91669B97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4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3396684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064"/>
    </mc:Choice>
    <mc:Fallback>
      <p:transition spd="slow" advTm="4064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5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5"/>
                </p:tgtEl>
              </p:cMediaNode>
            </p:audio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1:  </a:t>
                </a: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2.3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=25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	Solve for </a:t>
                </a:r>
                <a14:m>
                  <m:oMath xmlns:m="http://schemas.openxmlformats.org/officeDocument/2006/math">
                    <m:r>
                      <a:rPr lang="en-US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sub>
                    </m:sSub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sSup>
                      <m:sSupPr>
                        <m:ctrlP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sup>
                    </m:sSup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𝑚</m:t>
                                </m:r>
                              </m:e>
                              <m:sup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2.3</m:t>
                                </m:r>
                              </m:sup>
                            </m:s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=25</m:t>
                            </m:r>
                          </m:e>
                        </m:d>
                      </m:e>
                    </m:func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log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𝑚</m:t>
                            </m:r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2.3</m:t>
                            </m:r>
                          </m:sup>
                        </m:sSup>
                      </m:fName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b="0" i="0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25</m:t>
                            </m:r>
                          </m:e>
                        </m:func>
                      </m:e>
                    </m:func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2.3</m:t>
                    </m:r>
                    <m:func>
                      <m:funcPr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log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 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fName>
                      <m:e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func>
                          <m:func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25</m:t>
                            </m:r>
                          </m:e>
                        </m:func>
                      </m:e>
                    </m:func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log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func>
                          <m:func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uncPr>
                          <m:fName>
                            <m:r>
                              <m:rPr>
                                <m:sty m:val="p"/>
                              </m:rPr>
                              <a:rPr lang="en-US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log</m:t>
                            </m:r>
                          </m:fName>
                          <m:e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25</m:t>
                            </m:r>
                          </m:e>
                        </m:func>
                      </m:num>
                      <m:den>
                        <m:r>
                          <a:rPr lang="en-US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2.3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10</m:t>
                        </m:r>
                      </m:e>
                      <m:sup>
                        <m:f>
                          <m:f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func>
                              <m:func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uncPr>
                              <m:fName>
                                <m:r>
                                  <m:rPr>
                                    <m:sty m:val="p"/>
                                  </m:rPr>
                                  <a:rPr lang="en-US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log</m:t>
                                </m:r>
                              </m:fName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25</m:t>
                                </m:r>
                              </m:e>
                            </m:func>
                          </m:num>
                          <m:den>
                            <m:r>
                              <a:rPr lang="en-US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2.3</m:t>
                            </m:r>
                          </m:den>
                        </m:f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2000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𝑚</m:t>
                    </m:r>
                    <m:r>
                      <a:rPr lang="en-US" sz="2000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=4.053218</m:t>
                    </m:r>
                  </m:oMath>
                </a14:m>
                <a:endParaRPr lang="en-US" sz="20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r>
                  <a:rPr lang="en-US" sz="16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Check your answer when possible!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𝑚</m:t>
                        </m:r>
                      </m:e>
                      <m: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2.3</m:t>
                        </m:r>
                      </m:sup>
                    </m:sSup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=25</m:t>
                    </m:r>
                  </m:oMath>
                </a14:m>
                <a:endParaRPr lang="en-US" sz="16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6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4.053218</m:t>
                        </m:r>
                      </m:e>
                      <m:sup>
                        <m:r>
                          <a:rPr lang="en-US" sz="16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2.3</m:t>
                        </m:r>
                      </m:sup>
                    </m:sSup>
                    <m:r>
                      <a:rPr lang="en-US" sz="16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=25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</a:t>
                </a:r>
                <a:r>
                  <a:rPr lang="en-US" sz="20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</a:t>
                </a:r>
                <a:endParaRPr lang="en-US" sz="20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4" name="Audio 3">
            <a:hlinkClick r:id="" action="ppaction://media"/>
            <a:extLst>
              <a:ext uri="{FF2B5EF4-FFF2-40B4-BE49-F238E27FC236}">
                <a16:creationId xmlns:a16="http://schemas.microsoft.com/office/drawing/2014/main" id="{E36AFA3F-97B8-4FCE-A46C-85FBE14916C3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701538266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17562"/>
    </mc:Choice>
    <mc:Fallback>
      <p:transition spd="slow" advTm="117562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4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4"/>
                </p:tgtEl>
              </p:cMediaNode>
            </p:audio>
          </p:childTnLst>
        </p:cTn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2:  </a:t>
                </a:r>
                <a14:m>
                  <m:oMath xmlns:m="http://schemas.openxmlformats.org/officeDocument/2006/math"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2187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	Solve for </a:t>
                </a:r>
                <a14:m>
                  <m:oMath xmlns:m="http://schemas.openxmlformats.org/officeDocument/2006/math"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&amp; </m:t>
                    </m:r>
                    <m:sSup>
                      <m:sSupPr>
                        <m:ctrlP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  <m: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</m:sup>
                    </m:sSup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𝑙𝑜𝑔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b>
                    </m:sSub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2187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  <m: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𝑥</m:t>
                        </m:r>
                      </m:sup>
                    </m:sSup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=2187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log</m:t>
                        </m:r>
                      </m:fName>
                      <m:e>
                        <m:d>
                          <m:d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𝑥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=2187</m:t>
                            </m:r>
                          </m:e>
                        </m:d>
                      </m:e>
                    </m:func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log</m:t>
                    </m:r>
                    <m:sSup>
                      <m:sSupPr>
                        <m:ctrlPr>
                          <a:rPr lang="en-US" b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e>
                      <m:sup>
                        <m:r>
                          <m:rPr>
                            <m:sty m:val="p"/>
                          </m:rPr>
                          <a:rPr lang="en-US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x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m:rPr>
                        <m:sty m:val="p"/>
                      </m:rPr>
                      <a:rPr lang="en-US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log</m:t>
                    </m:r>
                    <m:r>
                      <a:rPr lang="en-US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2187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m:rPr>
                        <m:sty m:val="p"/>
                      </m:rPr>
                      <a:rPr lang="en-US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Log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3=</m:t>
                    </m:r>
                    <m:r>
                      <m:rPr>
                        <m:sty m:val="p"/>
                      </m:rPr>
                      <a:rPr lang="en-US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Log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2187</m:t>
                    </m:r>
                  </m:oMath>
                </a14:m>
                <a:endParaRPr lang="en-US" b="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Log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2187</m:t>
                        </m:r>
                      </m:num>
                      <m:den>
                        <m:r>
                          <m:rPr>
                            <m:sty m:val="p"/>
                          </m:rPr>
                          <a:rPr lang="en-US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Log</m:t>
                        </m:r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den>
                    </m:f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𝑥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=7</m:t>
                    </m:r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4">
                  <a:lnSpc>
                    <a:spcPct val="150000"/>
                  </a:lnSpc>
                </a:pPr>
                <a:r>
                  <a:rPr lang="en-US" sz="16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Check your answer when possible!</a:t>
                </a:r>
              </a:p>
              <a:p>
                <a:pPr lvl="4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𝑇𝑖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89 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𝑡𝑦𝑝𝑒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𝐿𝑜𝑔</m:t>
                    </m:r>
                    <m:r>
                      <a:rPr lang="en-US" sz="16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(2187,3)</m:t>
                    </m:r>
                  </m:oMath>
                </a14:m>
                <a:r>
                  <a:rPr lang="en-US" sz="20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</a:rPr>
                  <a:t> enter = 7 </a:t>
                </a:r>
                <a:r>
                  <a:rPr lang="en-US" sz="2000" cap="none" dirty="0">
                    <a:solidFill>
                      <a:schemeClr val="tx1"/>
                    </a:solidFill>
                    <a:latin typeface="Cambria Math" panose="02040503050406030204" pitchFamily="18" charset="0"/>
                    <a:cs typeface="Times New Roman" panose="02020603050405020304" pitchFamily="18" charset="0"/>
                    <a:sym typeface="Wingdings" panose="05000000000000000000" pitchFamily="2" charset="2"/>
                  </a:rPr>
                  <a:t></a:t>
                </a:r>
                <a:endParaRPr lang="en-US" sz="2000" cap="none" dirty="0">
                  <a:solidFill>
                    <a:schemeClr val="tx1"/>
                  </a:solidFill>
                  <a:latin typeface="Cambria Math" panose="02040503050406030204" pitchFamily="18" charset="0"/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108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E70819A3-9C9A-405A-AE8E-372934BC178A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12899556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132347"/>
    </mc:Choice>
    <mc:Fallback>
      <p:transition spd="slow" advTm="132347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3: 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((</m:t>
                            </m:r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p>
                        <m:f>
                          <m:fPr>
                            <m:ctrlP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b="0" i="1" cap="none" dirty="0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	Solve for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</a:t>
                </a: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nor/>
                      </m:rPr>
                      <a:rPr lang="en-US" cap="none" dirty="0">
                        <a:solidFill>
                          <a:schemeClr val="tx1"/>
                        </a:solidFill>
                        <a:cs typeface="Times New Roman" panose="02020603050405020304" pitchFamily="18" charset="0"/>
                      </a:rPr>
                      <m:t> </m:t>
                    </m:r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1</m:t>
                        </m:r>
                      </m:sub>
                    </m:sSub>
                    <m:r>
                      <a:rPr lang="en-US" i="1" cap="none" dirty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((</m:t>
                            </m:r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p>
                        <m:f>
                          <m:f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num>
                          <m:den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den>
                        </m:f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((</m:t>
                                </m:r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b>
                            </m:sSub>
                            <m:sSup>
                              <m:sSup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pPr>
                              <m:e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)</m:t>
                                </m:r>
                              </m:e>
                              <m:sup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2</m:t>
                                </m:r>
                              </m:sup>
                            </m:s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f>
                              <m:fPr>
                                <m:ctrlP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num>
                              <m:den>
                                <m:r>
                                  <a:rPr lang="en-US" i="1" cap="none" dirty="0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3</m:t>
                                </m:r>
                              </m:den>
                            </m:f>
                          </m:sup>
                        </m:sSup>
                        <m:r>
                          <a:rPr lang="en-US" b="0" i="1" cap="none" dirty="0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sSup>
                      <m:sSupPr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sSub>
                          <m:sSubPr>
                            <m:ctrlPr>
                              <a:rPr lang="en-US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1</m:t>
                            </m:r>
                          </m:sub>
                        </m:sSub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3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sSup>
                      <m:sSup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  <m:sup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ad>
                      <m:radPr>
                        <m:degHide m:val="on"/>
                        <m:ctrlPr>
                          <a:rPr lang="en-US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  <m: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=</m:t>
                        </m:r>
                        <m:r>
                          <m:rPr>
                            <m:nor/>
                          </m:rPr>
                          <a:rPr lang="en-US" cap="none" dirty="0">
                            <a:solidFill>
                              <a:schemeClr val="tx1"/>
                            </a:solidFill>
                            <a:cs typeface="Times New Roman" panose="02020603050405020304" pitchFamily="18" charset="0"/>
                          </a:rPr>
                          <m:t> </m:t>
                        </m:r>
                        <m:sSub>
                          <m:sSub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b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(</m:t>
                            </m:r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𝐿</m:t>
                            </m:r>
                          </m:e>
                          <m:sub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b>
                        </m:sSub>
                        <m:sSup>
                          <m:sSupPr>
                            <m:ctrlP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)</m:t>
                            </m:r>
                          </m:e>
                          <m:sup>
                            <m:r>
                              <a:rPr lang="en-US" i="1" cap="none" dirty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e>
                    </m:rad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sSub>
                      <m:sSubPr>
                        <m:ctrlP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bPr>
                      <m:e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e>
                      <m:sub>
                        <m:r>
                          <a:rPr lang="en-US" i="1" cap="none" dirty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b>
                    </m:sSub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ad>
                      <m:radPr>
                        <m:degHide m:val="on"/>
                        <m:ctrlPr>
                          <a:rPr lang="en-US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radPr>
                      <m:deg/>
                      <m:e>
                        <m:sSup>
                          <m:sSupPr>
                            <m:ctrlP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sSub>
                              <m:sSubPr>
                                <m:ctrlP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sSubPr>
                              <m:e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𝐿</m:t>
                                </m:r>
                              </m:e>
                              <m:sub>
                                <m:r>
                                  <a:rPr lang="en-US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1</m:t>
                                </m:r>
                              </m:sub>
                            </m:sSub>
                          </m:e>
                          <m:sup>
                            <m:r>
                              <a:rPr lang="en-US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3</m:t>
                            </m:r>
                          </m:sup>
                        </m:sSup>
                      </m:e>
                    </m:rad>
                  </m:oMath>
                </a14:m>
                <a:endParaRPr lang="en-US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1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CAF4D1C-9241-40B6-992A-D3895CB2B33B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98124265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1373"/>
    </mc:Choice>
    <mc:Fallback>
      <p:transition spd="slow" advTm="5137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4: 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den>
                    </m:f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𝑠𝑐𝑡</m:t>
                        </m:r>
                      </m:sup>
                    </m:sSup>
                  </m:oMath>
                </a14:m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  Solve for </a:t>
                </a:r>
                <a14:m>
                  <m:oMath xmlns:m="http://schemas.openxmlformats.org/officeDocument/2006/math">
                    <m:r>
                      <a:rPr lang="en-US" b="0" i="1" cap="none" dirty="0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𝑠𝑐</m:t>
                    </m:r>
                  </m:oMath>
                </a14:m>
                <a:r>
                  <a:rPr lang="en-US" i="1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	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</m:d>
                      </m:e>
                    </m:func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 &amp;   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𝐿</m:t>
                        </m:r>
                      </m:den>
                    </m:f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𝑠𝑐𝑡</m:t>
                        </m:r>
                      </m:sup>
                    </m:sSup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8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𝐼𝐿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</m:den>
                    </m:f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𝑠𝑐𝑡</m:t>
                        </m:r>
                      </m:sup>
                    </m:sSup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𝐼𝐿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den>
                    </m:f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𝑠𝑐𝑡</m:t>
                        </m:r>
                      </m:sup>
                    </m:sSup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m:rPr>
                        <m:sty m:val="p"/>
                      </m:rPr>
                      <a:rPr lang="en-US" sz="1800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ln</m:t>
                    </m:r>
                    <m:r>
                      <a:rPr lang="en-US" sz="1800" b="0" i="0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𝐼𝐿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𝑉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den>
                    </m:f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)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𝑠𝑐𝑡</m:t>
                    </m:r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𝑠𝑐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m:rPr>
                            <m:sty m:val="p"/>
                          </m:rPr>
                          <a:rPr lang="en-US" sz="1800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ln</m:t>
                        </m:r>
                        <m:r>
                          <a:rPr lang="en-US" sz="18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f>
                          <m:f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𝐼𝐿</m:t>
                            </m:r>
                          </m:num>
                          <m:den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𝑉𝑡</m:t>
                            </m:r>
                          </m:den>
                        </m:f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num>
                      <m:den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114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7EA4487E-97C2-417A-90A0-4430A0BD3A39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369187283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87935"/>
    </mc:Choice>
    <mc:Fallback>
      <p:transition spd="slow" advTm="87935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5a: 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𝐼𝑘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𝐴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𝐵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i="1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	 </a:t>
                </a: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Solve for A		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</m:d>
                      </m:e>
                    </m:func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 &amp;   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𝐼𝑘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𝐴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𝐵</m:t>
                            </m:r>
                          </m:num>
                          <m:den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den>
                        </m:f>
                      </m:sup>
                    </m:sSup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8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𝐼𝑘</m:t>
                        </m:r>
                      </m:num>
                      <m:den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𝑒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𝐵</m:t>
                                </m:r>
                              </m:num>
                              <m:den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den>
                            </m:f>
                          </m:sup>
                        </m:sSup>
                      </m:den>
                    </m:f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𝐴</m:t>
                    </m:r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𝐴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𝐼𝑘</m:t>
                        </m:r>
                      </m:num>
                      <m:den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𝑒</m:t>
                            </m:r>
                          </m:e>
                          <m:sup>
                            <m:f>
                              <m:f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−</m:t>
                                </m:r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𝐵</m:t>
                                </m:r>
                              </m:num>
                              <m:den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𝑡</m:t>
                                </m:r>
                              </m:den>
                            </m:f>
                          </m:sup>
                        </m:sSup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12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944B29D5-B3DA-411D-8D96-6F2277D8271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70908121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44263"/>
    </mc:Choice>
    <mc:Fallback>
      <p:transition spd="slow" advTm="44263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1">
            <a:extLst>
              <a:ext uri="{FF2B5EF4-FFF2-40B4-BE49-F238E27FC236}">
                <a16:creationId xmlns:a16="http://schemas.microsoft.com/office/drawing/2014/main" id="{08E0F1FE-3605-4816-BA33-E312EA00C7A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4312" y="137180"/>
            <a:ext cx="11183369" cy="1219200"/>
          </a:xfrm>
        </p:spPr>
        <p:txBody>
          <a:bodyPr>
            <a:normAutofit/>
          </a:bodyPr>
          <a:lstStyle/>
          <a:p>
            <a:pPr algn="ctr"/>
            <a:r>
              <a:rPr lang="en-US" dirty="0"/>
              <a:t>Logarithms</a:t>
            </a:r>
          </a:p>
        </p:txBody>
      </p:sp>
      <mc:AlternateContent xmlns:mc="http://schemas.openxmlformats.org/markup-compatibility/2006">
        <mc:Choice xmlns:a14="http://schemas.microsoft.com/office/drawing/2010/main" Requires="a14"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</p:spPr>
            <p:txBody>
              <a:bodyPr anchor="t">
                <a:normAutofit/>
              </a:bodyPr>
              <a:lstStyle/>
              <a:p>
                <a:pPr marL="0" indent="0">
                  <a:lnSpc>
                    <a:spcPct val="150000"/>
                  </a:lnSpc>
                  <a:buNone/>
                </a:pP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Question 5a:  </a:t>
                </a:r>
                <a14:m>
                  <m:oMath xmlns:m="http://schemas.openxmlformats.org/officeDocument/2006/math"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𝐼𝑘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𝐴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𝐵</m:t>
                            </m:r>
                          </m:num>
                          <m:den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den>
                        </m:f>
                      </m:sup>
                    </m:sSup>
                  </m:oMath>
                </a14:m>
                <a:r>
                  <a:rPr lang="en-US" i="1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	 </a:t>
                </a:r>
                <a:r>
                  <a:rPr lang="en-US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Solve for B		 </a:t>
                </a:r>
                <a14:m>
                  <m:oMath xmlns:m="http://schemas.openxmlformats.org/officeDocument/2006/math">
                    <m:func>
                      <m:func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r>
                              <a:rPr lang="en-US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𝑁</m:t>
                            </m:r>
                          </m:e>
                        </m:d>
                      </m:e>
                    </m:func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𝑋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   &amp;   </m:t>
                    </m:r>
                    <m:sSup>
                      <m:sSupPr>
                        <m:ctrlP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(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𝑋</m:t>
                        </m:r>
                        <m:r>
                          <a:rPr lang="en-US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sup>
                    </m:sSup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𝑁</m:t>
                    </m:r>
                  </m:oMath>
                </a14:m>
                <a:endParaRPr lang="en-US" i="1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𝐼𝑘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𝐴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𝑇</m:t>
                        </m:r>
                      </m:e>
                      <m:sup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2</m:t>
                        </m:r>
                      </m:sup>
                    </m:sSup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𝐵</m:t>
                            </m:r>
                          </m:num>
                          <m:den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den>
                        </m:f>
                      </m:sup>
                    </m:sSup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f>
                      <m:fPr>
                        <m:ctrlPr>
                          <a:rPr lang="en-US" sz="180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𝐼𝑘</m:t>
                        </m:r>
                      </m:num>
                      <m:den>
                        <m:sSup>
                          <m:sSup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sSupPr>
                          <m:e>
                            <m: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𝐴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𝑇</m:t>
                            </m:r>
                          </m:e>
                          <m:sup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2</m:t>
                            </m:r>
                          </m:sup>
                        </m:sSup>
                      </m:den>
                    </m:f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sSup>
                      <m:sSup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sSupPr>
                      <m:e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𝑒</m:t>
                        </m:r>
                      </m:e>
                      <m:sup>
                        <m:f>
                          <m:f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fPr>
                          <m:num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−</m:t>
                            </m:r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𝐵</m:t>
                            </m:r>
                          </m:num>
                          <m:den>
                            <m: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  <m:t>𝑡</m:t>
                            </m:r>
                          </m:den>
                        </m:f>
                      </m:sup>
                    </m:sSup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func>
                      <m:funcPr>
                        <m:ctrlP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b="0" i="0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sz="1800" b="0" i="1" cap="none" smtClean="0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𝐼𝑘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𝐴</m:t>
                                    </m:r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𝑇</m:t>
                                    </m:r>
                                  </m:e>
                                  <m:sup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</m:e>
                    </m:func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</m:oMath>
                </a14:m>
                <a:r>
                  <a:rPr lang="en-US" sz="1800" cap="none" dirty="0">
                    <a:solidFill>
                      <a:schemeClr val="tx1"/>
                    </a:solidFill>
                    <a:cs typeface="Times New Roman" panose="02020603050405020304" pitchFamily="18" charset="0"/>
                  </a:rPr>
                  <a:t> </a:t>
                </a:r>
                <a14:m>
                  <m:oMath xmlns:m="http://schemas.openxmlformats.org/officeDocument/2006/math">
                    <m:f>
                      <m:f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Pr>
                      <m:num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−</m:t>
                        </m:r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𝐵</m:t>
                        </m:r>
                      </m:num>
                      <m:den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𝑡</m:t>
                        </m:r>
                      </m:den>
                    </m:f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func>
                      <m:func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𝐼𝑘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𝐴𝑇</m:t>
                                    </m:r>
                                  </m:e>
                                  <m:sup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  <m:r>
                          <a:rPr lang="en-US" sz="1800" b="0" i="1" cap="none" smtClean="0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func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1800" b="0" i="1" cap="none" smtClean="0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𝐵</m:t>
                    </m:r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14:m>
                  <m:oMath xmlns:m="http://schemas.openxmlformats.org/officeDocument/2006/math"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𝐵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=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−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𝑡</m:t>
                    </m:r>
                    <m:r>
                      <a:rPr lang="en-US" sz="1800" i="1" cap="none">
                        <a:solidFill>
                          <a:schemeClr val="tx1"/>
                        </a:solidFill>
                        <a:latin typeface="Cambria Math" panose="02040503050406030204" pitchFamily="18" charset="0"/>
                        <a:cs typeface="Times New Roman" panose="02020603050405020304" pitchFamily="18" charset="0"/>
                      </a:rPr>
                      <m:t>(</m:t>
                    </m:r>
                    <m:func>
                      <m:funcPr>
                        <m:ctrlP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</m:ctrlPr>
                      </m:funcPr>
                      <m:fName>
                        <m:r>
                          <m:rPr>
                            <m:sty m:val="p"/>
                          </m:rPr>
                          <a:rPr lang="en-US" sz="1800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ln</m:t>
                        </m:r>
                      </m:fName>
                      <m:e>
                        <m:d>
                          <m:dPr>
                            <m:ctrlPr>
                              <a:rPr lang="en-US" sz="1800" i="1" cap="none">
                                <a:solidFill>
                                  <a:schemeClr val="tx1"/>
                                </a:solidFill>
                                <a:latin typeface="Cambria Math" panose="02040503050406030204" pitchFamily="18" charset="0"/>
                                <a:cs typeface="Times New Roman" panose="02020603050405020304" pitchFamily="18" charset="0"/>
                              </a:rPr>
                            </m:ctrlPr>
                          </m:dPr>
                          <m:e>
                            <m:f>
                              <m:fPr>
                                <m:ctrlP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</m:ctrlPr>
                              </m:fPr>
                              <m:num>
                                <m:r>
                                  <a:rPr lang="en-US" sz="1800" i="1" cap="none">
                                    <a:solidFill>
                                      <a:schemeClr val="tx1"/>
                                    </a:solidFill>
                                    <a:latin typeface="Cambria Math" panose="02040503050406030204" pitchFamily="18" charset="0"/>
                                    <a:cs typeface="Times New Roman" panose="02020603050405020304" pitchFamily="18" charset="0"/>
                                  </a:rPr>
                                  <m:t>𝐼𝑘</m:t>
                                </m:r>
                              </m:num>
                              <m:den>
                                <m:sSup>
                                  <m:sSupPr>
                                    <m:ctrlP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</m:ctrlPr>
                                  </m:sSupPr>
                                  <m:e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𝐴𝑇</m:t>
                                    </m:r>
                                  </m:e>
                                  <m:sup>
                                    <m:r>
                                      <a:rPr lang="en-US" sz="1800" i="1" cap="none">
                                        <a:solidFill>
                                          <a:schemeClr val="tx1"/>
                                        </a:solidFill>
                                        <a:latin typeface="Cambria Math" panose="02040503050406030204" pitchFamily="18" charset="0"/>
                                        <a:cs typeface="Times New Roman" panose="02020603050405020304" pitchFamily="18" charset="0"/>
                                      </a:rPr>
                                      <m:t>2</m:t>
                                    </m:r>
                                  </m:sup>
                                </m:sSup>
                              </m:den>
                            </m:f>
                          </m:e>
                        </m:d>
                        <m:r>
                          <a:rPr lang="en-US" sz="1800" i="1" cap="none">
                            <a:solidFill>
                              <a:schemeClr val="tx1"/>
                            </a:solidFill>
                            <a:latin typeface="Cambria Math" panose="02040503050406030204" pitchFamily="18" charset="0"/>
                            <a:cs typeface="Times New Roman" panose="02020603050405020304" pitchFamily="18" charset="0"/>
                          </a:rPr>
                          <m:t>)</m:t>
                        </m:r>
                      </m:e>
                    </m:func>
                  </m:oMath>
                </a14:m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  <a:p>
                <a:pPr lvl="2">
                  <a:lnSpc>
                    <a:spcPct val="150000"/>
                  </a:lnSpc>
                </a:pPr>
                <a:endParaRPr lang="en-US" sz="1800" cap="none" dirty="0">
                  <a:solidFill>
                    <a:schemeClr val="tx1"/>
                  </a:solidFill>
                  <a:cs typeface="Times New Roman" panose="02020603050405020304" pitchFamily="18" charset="0"/>
                </a:endParaRPr>
              </a:p>
            </p:txBody>
          </p:sp>
        </mc:Choice>
        <mc:Fallback>
          <p:sp>
            <p:nvSpPr>
              <p:cNvPr id="13" name="Content Placeholder 12">
                <a:extLst>
                  <a:ext uri="{FF2B5EF4-FFF2-40B4-BE49-F238E27FC236}">
                    <a16:creationId xmlns:a16="http://schemas.microsoft.com/office/drawing/2014/main" id="{BAFF0578-A297-4D89-B052-EF4D42BA3969}"/>
                  </a:ext>
                </a:extLst>
              </p:cNvPr>
              <p:cNvSpPr>
                <a:spLocks noGrp="1" noRot="1" noChangeAspect="1" noMove="1" noResize="1" noEditPoints="1" noAdjustHandles="1" noChangeArrowheads="1" noChangeShapeType="1" noTextEdit="1"/>
              </p:cNvSpPr>
              <p:nvPr>
                <p:ph idx="1"/>
              </p:nvPr>
            </p:nvSpPr>
            <p:spPr>
              <a:xfrm>
                <a:off x="1028294" y="1073131"/>
                <a:ext cx="10135403" cy="5647689"/>
              </a:xfrm>
              <a:blipFill>
                <a:blip r:embed="rId4"/>
                <a:stretch>
                  <a:fillRect l="-1203"/>
                </a:stretch>
              </a:blipFill>
            </p:spPr>
            <p:txBody>
              <a:bodyPr/>
              <a:lstStyle/>
              <a:p>
                <a:r>
                  <a:rPr lang="en-US">
                    <a:noFill/>
                  </a:rPr>
                  <a:t> </a:t>
                </a:r>
              </a:p>
            </p:txBody>
          </p:sp>
        </mc:Fallback>
      </mc:AlternateContent>
      <p:pic>
        <p:nvPicPr>
          <p:cNvPr id="2" name="Audio 1">
            <a:hlinkClick r:id="" action="ppaction://media"/>
            <a:extLst>
              <a:ext uri="{FF2B5EF4-FFF2-40B4-BE49-F238E27FC236}">
                <a16:creationId xmlns:a16="http://schemas.microsoft.com/office/drawing/2014/main" id="{FB9059E9-3F4A-4E19-B000-573ED2F06BEF}"/>
              </a:ext>
            </a:extLst>
          </p:cNvPr>
          <p:cNvPicPr>
            <a:picLocks noChangeAspect="1"/>
          </p:cNvPicPr>
          <p:nvPr>
            <a:audioFile r:link="rId2"/>
            <p:extLst>
              <p:ext uri="{DAA4B4D4-6D71-4841-9C94-3DE7FCFB9230}">
                <p14:media xmlns:p14="http://schemas.microsoft.com/office/powerpoint/2010/main" r:embed="rId1"/>
              </p:ext>
            </p:extLst>
          </p:nvPr>
        </p:nvPicPr>
        <p:blipFill>
          <a:blip r:embed="rId5"/>
          <a:stretch>
            <a:fillRect/>
          </a:stretch>
        </p:blipFill>
        <p:spPr>
          <a:xfrm>
            <a:off x="11430000" y="6096000"/>
            <a:ext cx="609600" cy="609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34144782"/>
      </p:ext>
    </p:extLst>
  </p:cSld>
  <p:clrMapOvr>
    <a:masterClrMapping/>
  </p:clrMapOvr>
  <mc:AlternateContent xmlns:mc="http://schemas.openxmlformats.org/markup-compatibility/2006">
    <mc:Choice xmlns:p14="http://schemas.microsoft.com/office/powerpoint/2010/main" Requires="p14">
      <p:transition spd="slow" p14:dur="2000" advTm="56019"/>
    </mc:Choice>
    <mc:Fallback>
      <p:transition spd="slow" advTm="56019"/>
    </mc:Fallback>
  </mc:AlternateContent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  <p:cond evt="onBegin" delay="0">
                          <p:tn val="2"/>
                        </p:cond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mediacall" presetSubtype="0" fill="hold" nodeType="afterEffect">
                                  <p:stCondLst>
                                    <p:cond delay="0"/>
                                  </p:stCondLst>
                                  <p:childTnLst>
                                    <p:cmd type="call" cmd="playFrom(0.0)">
                                      <p:cBhvr>
                                        <p:cTn id="6" dur="1" fill="hold"/>
                                        <p:tgtEl>
                                          <p:spTgt spid="2"/>
                                        </p:tgtEl>
                                      </p:cBhvr>
                                    </p:cmd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  <p:audio isNarration="1">
              <p:cMediaNode vol="80000" showWhenStopped="0">
                <p:cTn id="7" fill="hold" display="0">
                  <p:stCondLst>
                    <p:cond delay="indefinite"/>
                  </p:stCondLst>
                  <p:endCondLst>
                    <p:cond evt="onStopAudio" delay="0">
                      <p:tgtEl>
                        <p:sldTgt/>
                      </p:tgtEl>
                    </p:cond>
                  </p:endCondLst>
                </p:cTn>
                <p:tgtEl>
                  <p:spTgt spid="2"/>
                </p:tgtEl>
              </p:cMediaNode>
            </p:audio>
          </p:childTnLst>
        </p:cTn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Rectangle 5">
            <a:extLst>
              <a:ext uri="{FF2B5EF4-FFF2-40B4-BE49-F238E27FC236}">
                <a16:creationId xmlns:a16="http://schemas.microsoft.com/office/drawing/2014/main" id="{FBC40371-36F4-4172-9C35-B35FE49DA596}"/>
              </a:ext>
            </a:extLst>
          </p:cNvPr>
          <p:cNvSpPr/>
          <p:nvPr/>
        </p:nvSpPr>
        <p:spPr>
          <a:xfrm>
            <a:off x="2429773" y="1440613"/>
            <a:ext cx="7332453" cy="3847207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References: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Ewen, D., Gary, J. S., &amp;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Trefzger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, J. E. (2005).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Technical calculus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Upper Saddle River, NJ: Pearson/Prentice Hall.</a:t>
            </a:r>
          </a:p>
          <a:p>
            <a:endParaRPr lang="en-US" sz="2400" dirty="0">
              <a:latin typeface="Times New Roman" panose="02020603050405020304" pitchFamily="18" charset="0"/>
              <a:cs typeface="Times New Roman" panose="02020603050405020304" pitchFamily="18" charset="0"/>
            </a:endParaRPr>
          </a:p>
          <a:p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Richmond, A. E., &amp; Hecht, G. W. (1995). </a:t>
            </a:r>
            <a:r>
              <a:rPr lang="en-US" sz="2400" i="1" dirty="0">
                <a:latin typeface="Times New Roman" panose="02020603050405020304" pitchFamily="18" charset="0"/>
                <a:cs typeface="Times New Roman" panose="02020603050405020304" pitchFamily="18" charset="0"/>
              </a:rPr>
              <a:t>Calculus for electronics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 New York: </a:t>
            </a:r>
            <a:r>
              <a:rPr lang="en-US" sz="2400" dirty="0" err="1">
                <a:latin typeface="Times New Roman" panose="02020603050405020304" pitchFamily="18" charset="0"/>
                <a:cs typeface="Times New Roman" panose="02020603050405020304" pitchFamily="18" charset="0"/>
              </a:rPr>
              <a:t>Glence</a:t>
            </a:r>
            <a:r>
              <a:rPr lang="en-US" sz="2400" dirty="0">
                <a:latin typeface="Times New Roman" panose="02020603050405020304" pitchFamily="18" charset="0"/>
                <a:cs typeface="Times New Roman" panose="02020603050405020304" pitchFamily="18" charset="0"/>
              </a:rPr>
              <a:t>.</a:t>
            </a:r>
          </a:p>
          <a:p>
            <a:endParaRPr lang="en-US" sz="2400" dirty="0">
              <a:solidFill>
                <a:schemeClr val="accent5"/>
              </a:solidFill>
              <a:latin typeface="Times New Roman" panose="02020603050405020304" pitchFamily="18" charset="0"/>
              <a:cs typeface="Times New Roman" panose="02020603050405020304" pitchFamily="18" charset="0"/>
              <a:hlinkClick r:id="rId2">
                <a:extLst>
                  <a:ext uri="{A12FA001-AC4F-418D-AE19-62706E023703}">
                    <ahyp:hlinkClr xmlns:ahyp="http://schemas.microsoft.com/office/drawing/2018/hyperlinkcolor" val="tx"/>
                  </a:ext>
                </a:extLst>
              </a:hlinkClick>
            </a:endParaRPr>
          </a:p>
          <a:p>
            <a:endParaRPr lang="en-US" sz="24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  <a:p>
            <a:endParaRPr lang="en-US" sz="2800" dirty="0">
              <a:latin typeface="Times New Roman" panose="02020603050405020304" pitchFamily="18" charset="0"/>
              <a:ea typeface="Cambria Math" panose="02040503050406030204" pitchFamily="18" charset="0"/>
              <a:cs typeface="Times New Roman" panose="02020603050405020304" pitchFamily="18" charset="0"/>
            </a:endParaRPr>
          </a:p>
        </p:txBody>
      </p:sp>
    </p:spTree>
    <p:extLst>
      <p:ext uri="{BB962C8B-B14F-4D97-AF65-F5344CB8AC3E}">
        <p14:creationId xmlns:p14="http://schemas.microsoft.com/office/powerpoint/2010/main" val="1966758443"/>
      </p:ext>
    </p:extLst>
  </p:cSld>
  <p:clrMapOvr>
    <a:masterClrMapping/>
  </p:clrMapOvr>
  <mc:AlternateContent xmlns:mc="http://schemas.openxmlformats.org/markup-compatibility/2006" xmlns:p14="http://schemas.microsoft.com/office/powerpoint/2010/main">
    <mc:Choice Requires="p14">
      <p:transition spd="slow" p14:dur="2000" advTm="59090"/>
    </mc:Choice>
    <mc:Fallback xmlns="">
      <p:transition spd="slow" advTm="59090"/>
    </mc:Fallback>
  </mc:AlternateContent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Mesh">
  <a:themeElements>
    <a:clrScheme name="Mesh">
      <a:dk1>
        <a:sysClr val="windowText" lastClr="000000"/>
      </a:dk1>
      <a:lt1>
        <a:sysClr val="window" lastClr="FFFFFF"/>
      </a:lt1>
      <a:dk2>
        <a:srgbClr val="363D46"/>
      </a:dk2>
      <a:lt2>
        <a:srgbClr val="EBEBEB"/>
      </a:lt2>
      <a:accent1>
        <a:srgbClr val="6F6F6F"/>
      </a:accent1>
      <a:accent2>
        <a:srgbClr val="BFBFA5"/>
      </a:accent2>
      <a:accent3>
        <a:srgbClr val="DCD084"/>
      </a:accent3>
      <a:accent4>
        <a:srgbClr val="E7BF5F"/>
      </a:accent4>
      <a:accent5>
        <a:srgbClr val="E9A039"/>
      </a:accent5>
      <a:accent6>
        <a:srgbClr val="CF7133"/>
      </a:accent6>
      <a:hlink>
        <a:srgbClr val="F28943"/>
      </a:hlink>
      <a:folHlink>
        <a:srgbClr val="F1B76C"/>
      </a:folHlink>
    </a:clrScheme>
    <a:fontScheme name="Mesh">
      <a:maj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ahoma"/>
        <a:font script="Uigh" typeface="Microsoft Uighur"/>
        <a:font script="Geor" typeface="Sylfaen"/>
      </a:majorFont>
      <a:minorFont>
        <a:latin typeface="Century Gothic" panose="020B0502020202020204"/>
        <a:ea typeface=""/>
        <a:cs typeface=""/>
        <a:font script="Jpan" typeface="ＭＳ ゴシック"/>
        <a:font script="Hang" typeface="맑은 고딕"/>
        <a:font script="Hans" typeface="宋体"/>
        <a:font script="Hant" typeface="新細明體"/>
        <a:font script="Arab" typeface="Tahoma"/>
        <a:font script="Hebr" typeface="Gisha"/>
        <a:font script="Thai" typeface="DilleniaUPC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Verdana"/>
        <a:font script="Uigh" typeface="Microsoft Uighur"/>
        <a:font script="Geor" typeface="Sylfaen"/>
      </a:minorFont>
    </a:fontScheme>
    <a:fmtScheme name="Mesh">
      <a:fillStyleLst>
        <a:solidFill>
          <a:schemeClr val="phClr"/>
        </a:solidFill>
        <a:gradFill rotWithShape="1">
          <a:gsLst>
            <a:gs pos="0">
              <a:schemeClr val="phClr">
                <a:tint val="60000"/>
                <a:lumMod val="110000"/>
              </a:schemeClr>
            </a:gs>
            <a:gs pos="100000">
              <a:schemeClr val="phClr">
                <a:tint val="82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tint val="96000"/>
                <a:lumMod val="104000"/>
              </a:schemeClr>
            </a:gs>
            <a:gs pos="100000">
              <a:schemeClr val="phClr">
                <a:shade val="84000"/>
                <a:lumMod val="84000"/>
              </a:schemeClr>
            </a:gs>
          </a:gsLst>
          <a:lin ang="5400000" scaled="0"/>
        </a:gradFill>
      </a:fillStyleLst>
      <a:lnStyleLst>
        <a:ln w="9525" cap="rnd" cmpd="sng" algn="ctr">
          <a:solidFill>
            <a:schemeClr val="phClr"/>
          </a:solidFill>
          <a:prstDash val="solid"/>
        </a:ln>
        <a:ln w="19050" cap="rnd" cmpd="sng" algn="ctr">
          <a:solidFill>
            <a:schemeClr val="phClr"/>
          </a:solidFill>
          <a:prstDash val="solid"/>
        </a:ln>
        <a:ln w="25400" cap="rnd" cmpd="sng" algn="ctr">
          <a:solidFill>
            <a:schemeClr val="phClr"/>
          </a:solidFill>
          <a:prstDash val="solid"/>
        </a:ln>
      </a:lnStyleLst>
      <a:effectStyleLst>
        <a:effectStyle>
          <a:effectLst/>
        </a:effectStyle>
        <a:effectStyle>
          <a:effectLst>
            <a:innerShdw blurRad="50800" dist="25400" dir="13500000">
              <a:srgbClr val="000000">
                <a:alpha val="55000"/>
              </a:srgbClr>
            </a:innerShdw>
          </a:effectLst>
        </a:effectStyle>
        <a:effectStyle>
          <a:effectLst>
            <a:outerShdw blurRad="50800" dist="38100" dir="5400000" rotWithShape="0">
              <a:srgbClr val="000000">
                <a:alpha val="60000"/>
              </a:srgbClr>
            </a:outerShdw>
          </a:effectLst>
          <a:scene3d>
            <a:camera prst="orthographicFront">
              <a:rot lat="0" lon="0" rev="0"/>
            </a:camera>
            <a:lightRig rig="threePt" dir="tl"/>
          </a:scene3d>
          <a:sp3d>
            <a:bevelT w="25400" h="25400" prst="slope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90000"/>
                <a:lumMod val="110000"/>
              </a:schemeClr>
            </a:gs>
            <a:gs pos="100000">
              <a:schemeClr val="phClr">
                <a:shade val="64000"/>
                <a:lumMod val="98000"/>
              </a:schemeClr>
            </a:gs>
          </a:gsLst>
          <a:lin ang="5400000" scaled="0"/>
        </a:gradFill>
        <a:blipFill rotWithShape="1">
          <a:blip xmlns:r="http://schemas.openxmlformats.org/officeDocument/2006/relationships" r:embed="rId1">
            <a:duotone>
              <a:schemeClr val="phClr">
                <a:shade val="28000"/>
                <a:satMod val="94000"/>
                <a:lumMod val="20000"/>
              </a:schemeClr>
              <a:schemeClr val="phClr">
                <a:tint val="94000"/>
                <a:shade val="84000"/>
                <a:satMod val="148000"/>
                <a:lumMod val="114000"/>
              </a:schemeClr>
            </a:duotone>
          </a:blip>
          <a:stretch/>
        </a:blip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Mesh" id="{789EC3FE-34FD-429C-9918-760025E6C145}" vid="{B8BE45C0-8141-4D58-8C71-A009BC26FBBB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TM03457485[[fn=Mesh]]</Template>
  <TotalTime>70156</TotalTime>
  <Words>326</Words>
  <Application>Microsoft Office PowerPoint</Application>
  <PresentationFormat>Widescreen</PresentationFormat>
  <Paragraphs>57</Paragraphs>
  <Slides>8</Slides>
  <Notes>0</Notes>
  <HiddenSlides>0</HiddenSlides>
  <MMClips>7</MMClips>
  <ScaleCrop>false</ScaleCrop>
  <HeadingPairs>
    <vt:vector size="6" baseType="variant">
      <vt:variant>
        <vt:lpstr>Fonts Used</vt:lpstr>
      </vt:variant>
      <vt:variant>
        <vt:i4>5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8</vt:i4>
      </vt:variant>
    </vt:vector>
  </HeadingPairs>
  <TitlesOfParts>
    <vt:vector size="14" baseType="lpstr">
      <vt:lpstr>Arial</vt:lpstr>
      <vt:lpstr>Cambria Math</vt:lpstr>
      <vt:lpstr>Century Gothic</vt:lpstr>
      <vt:lpstr>Times New Roman</vt:lpstr>
      <vt:lpstr>Wingdings</vt:lpstr>
      <vt:lpstr>Mesh</vt:lpstr>
      <vt:lpstr>Logarithms Part 1 </vt:lpstr>
      <vt:lpstr>Logarithms</vt:lpstr>
      <vt:lpstr>Logarithms</vt:lpstr>
      <vt:lpstr>Logarithms</vt:lpstr>
      <vt:lpstr>Logarithms</vt:lpstr>
      <vt:lpstr>Logarithms</vt:lpstr>
      <vt:lpstr>Logarithms</vt:lpstr>
      <vt:lpstr>PowerPoint Presentation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Frequency Response</dc:title>
  <dc:creator>Timothy Leishman</dc:creator>
  <cp:lastModifiedBy>Timothy Leishman</cp:lastModifiedBy>
  <cp:revision>561</cp:revision>
  <dcterms:created xsi:type="dcterms:W3CDTF">2019-08-29T21:54:18Z</dcterms:created>
  <dcterms:modified xsi:type="dcterms:W3CDTF">2020-09-29T21:10:21Z</dcterms:modified>
</cp:coreProperties>
</file>